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8D53-EDF5-4DD3-A9B2-8DF99A46A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B7B7D-2541-47DF-BC38-3FB9F5440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EBFB52-E1CC-41EE-834B-9A8F64E3B7B0}"/>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5" name="Footer Placeholder 4">
            <a:extLst>
              <a:ext uri="{FF2B5EF4-FFF2-40B4-BE49-F238E27FC236}">
                <a16:creationId xmlns:a16="http://schemas.microsoft.com/office/drawing/2014/main" id="{3102EF9D-AB11-4F93-BB18-A6896F78C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FA19B-A1F7-4D3C-A7B1-6828DD65DAC1}"/>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5072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19DA-2B5F-4117-B668-EF0C9AC7E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A3E9B3-20DC-4640-8A63-1613715C1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EBE7E-936C-4ADB-A90C-DD9316AC8BE0}"/>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5" name="Footer Placeholder 4">
            <a:extLst>
              <a:ext uri="{FF2B5EF4-FFF2-40B4-BE49-F238E27FC236}">
                <a16:creationId xmlns:a16="http://schemas.microsoft.com/office/drawing/2014/main" id="{C5EE45AD-BFD1-4ED6-B815-E9E97F6C7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8790D-4840-4006-BC30-A4AE723437EA}"/>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17103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0B981-7D9F-43B3-85CE-8A556645C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BC8A9-73DB-40D7-A9B8-7DCAA52CA0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F4415-2717-480C-BB0A-5A291FDEE20C}"/>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5" name="Footer Placeholder 4">
            <a:extLst>
              <a:ext uri="{FF2B5EF4-FFF2-40B4-BE49-F238E27FC236}">
                <a16:creationId xmlns:a16="http://schemas.microsoft.com/office/drawing/2014/main" id="{F01A587B-1B43-49F0-85D3-E35B06276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EBCEA-415B-42CA-B415-C62F01EFD6DC}"/>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56642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397B-6B62-4F28-8B15-DDBB2623A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37CBF-4BAE-4829-9FAF-F945EB7E3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70696-AB04-4A2F-BC90-97E8A152978B}"/>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5" name="Footer Placeholder 4">
            <a:extLst>
              <a:ext uri="{FF2B5EF4-FFF2-40B4-BE49-F238E27FC236}">
                <a16:creationId xmlns:a16="http://schemas.microsoft.com/office/drawing/2014/main" id="{EFD8DA7F-2945-46B4-99AA-448487CF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31D8A-D353-4CAC-8BD2-87223616E220}"/>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0469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AC6F-0218-40D8-884E-EDFA76B2C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3F808-956D-41BC-82BF-A8FED1454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0BB69-E1FB-4F6D-BD34-0303DF4B3FC6}"/>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5" name="Footer Placeholder 4">
            <a:extLst>
              <a:ext uri="{FF2B5EF4-FFF2-40B4-BE49-F238E27FC236}">
                <a16:creationId xmlns:a16="http://schemas.microsoft.com/office/drawing/2014/main" id="{6C11DC7C-DD08-4913-8AAB-00A9CE0CA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74798-31F2-44BB-83E9-7F9D8B596EBD}"/>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41375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C773-79D9-41B7-940A-7D692497C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CFF2A-95B0-442C-9FD9-52110FFC1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207E5-FADE-4111-93B2-E4BF011E1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51F32-52D1-47C6-88F7-CADC33350EB2}"/>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6" name="Footer Placeholder 5">
            <a:extLst>
              <a:ext uri="{FF2B5EF4-FFF2-40B4-BE49-F238E27FC236}">
                <a16:creationId xmlns:a16="http://schemas.microsoft.com/office/drawing/2014/main" id="{27EFFE9B-29FA-49A8-8C72-93B2CC166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954D-6FD7-47DE-8111-1D1E570C4B3E}"/>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230097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8F0B-D4AB-471A-9BC5-6BAE7F623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BD5AB-4197-44B2-800C-77B663BB2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07EBB-45EC-4F05-8092-4C5C05CA1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AACFB-8B9D-41CD-B506-3B25AF989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43C71-1408-4161-86E9-CB2BCBA97F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EC648-A650-49D4-B686-79B0B879F1D7}"/>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8" name="Footer Placeholder 7">
            <a:extLst>
              <a:ext uri="{FF2B5EF4-FFF2-40B4-BE49-F238E27FC236}">
                <a16:creationId xmlns:a16="http://schemas.microsoft.com/office/drawing/2014/main" id="{BA4C930C-5235-4EA6-9689-8C2093E05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652875-19E9-40FA-962F-0F5104EA4FE0}"/>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412488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350-AC5B-4149-B7B9-92693805A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660462-6845-4EC5-BCA1-29A7D6AB55D6}"/>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4" name="Footer Placeholder 3">
            <a:extLst>
              <a:ext uri="{FF2B5EF4-FFF2-40B4-BE49-F238E27FC236}">
                <a16:creationId xmlns:a16="http://schemas.microsoft.com/office/drawing/2014/main" id="{2B1E3920-E070-4588-90CC-695B10AAF9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658CD6-7D60-4C18-8E25-D9380FFC6191}"/>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24772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52F5E-5F39-4D45-9454-3970CF41964B}"/>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3" name="Footer Placeholder 2">
            <a:extLst>
              <a:ext uri="{FF2B5EF4-FFF2-40B4-BE49-F238E27FC236}">
                <a16:creationId xmlns:a16="http://schemas.microsoft.com/office/drawing/2014/main" id="{F6B30224-C688-469E-8B42-3CB8D552C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951CBE-A808-4488-85C9-246508F68FDB}"/>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9307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44EA-9682-4B90-B854-E4FC75654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BD6EB-DAF4-495F-A3AE-16320688E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A0CF26-5111-4C5C-B522-A03C711B0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466C5-38EF-4302-95BB-DC2D9F45347D}"/>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6" name="Footer Placeholder 5">
            <a:extLst>
              <a:ext uri="{FF2B5EF4-FFF2-40B4-BE49-F238E27FC236}">
                <a16:creationId xmlns:a16="http://schemas.microsoft.com/office/drawing/2014/main" id="{E5035AEA-538C-4C7D-8BFF-CE19655CB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F7E48-0563-46CD-B93A-BFD05C2CCE7E}"/>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6077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64FC-FE42-4B19-8A6B-B59810324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D6151-5695-4A84-948A-8A25328F2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C21F2-BD3D-4C8D-A18C-16612786F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C5553-0290-4E20-A92F-4C0717C60847}"/>
              </a:ext>
            </a:extLst>
          </p:cNvPr>
          <p:cNvSpPr>
            <a:spLocks noGrp="1"/>
          </p:cNvSpPr>
          <p:nvPr>
            <p:ph type="dt" sz="half" idx="10"/>
          </p:nvPr>
        </p:nvSpPr>
        <p:spPr/>
        <p:txBody>
          <a:bodyPr/>
          <a:lstStyle/>
          <a:p>
            <a:fld id="{FD92971D-0E45-479E-A148-1D17D7F22B66}" type="datetimeFigureOut">
              <a:rPr lang="en-US" smtClean="0"/>
              <a:t>17/2/2022</a:t>
            </a:fld>
            <a:endParaRPr lang="en-US"/>
          </a:p>
        </p:txBody>
      </p:sp>
      <p:sp>
        <p:nvSpPr>
          <p:cNvPr id="6" name="Footer Placeholder 5">
            <a:extLst>
              <a:ext uri="{FF2B5EF4-FFF2-40B4-BE49-F238E27FC236}">
                <a16:creationId xmlns:a16="http://schemas.microsoft.com/office/drawing/2014/main" id="{7E336FC7-FDF4-440D-80FF-03B7469BA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ED737-CD5D-44CF-A517-9D41809F7243}"/>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17238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CB032-CBCA-4105-862E-BEDB8E97C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EF929-CA72-4BB3-B509-9EB67516C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ADB76-FB61-46B0-8D8C-BC9C8428C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971D-0E45-479E-A148-1D17D7F22B66}" type="datetimeFigureOut">
              <a:rPr lang="en-US" smtClean="0"/>
              <a:t>17/2/2022</a:t>
            </a:fld>
            <a:endParaRPr lang="en-US"/>
          </a:p>
        </p:txBody>
      </p:sp>
      <p:sp>
        <p:nvSpPr>
          <p:cNvPr id="5" name="Footer Placeholder 4">
            <a:extLst>
              <a:ext uri="{FF2B5EF4-FFF2-40B4-BE49-F238E27FC236}">
                <a16:creationId xmlns:a16="http://schemas.microsoft.com/office/drawing/2014/main" id="{15CBE869-6201-4F00-9B2C-D58CA8595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D6CAC3-A5A6-4F32-BC5C-6E574515A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90E1-507D-4210-8992-D94B26D96A19}" type="slidenum">
              <a:rPr lang="en-US" smtClean="0"/>
              <a:t>‹#›</a:t>
            </a:fld>
            <a:endParaRPr lang="en-US"/>
          </a:p>
        </p:txBody>
      </p:sp>
    </p:spTree>
    <p:extLst>
      <p:ext uri="{BB962C8B-B14F-4D97-AF65-F5344CB8AC3E}">
        <p14:creationId xmlns:p14="http://schemas.microsoft.com/office/powerpoint/2010/main" val="121101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4B-BCF8-41F1-BD24-77C08C7ED1BE}"/>
              </a:ext>
            </a:extLst>
          </p:cNvPr>
          <p:cNvSpPr>
            <a:spLocks noGrp="1"/>
          </p:cNvSpPr>
          <p:nvPr>
            <p:ph type="ctrTitle"/>
          </p:nvPr>
        </p:nvSpPr>
        <p:spPr>
          <a:xfrm>
            <a:off x="1524000" y="366989"/>
            <a:ext cx="9144000" cy="838959"/>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TIẾT 23 – BÀI 13</a:t>
            </a:r>
          </a:p>
        </p:txBody>
      </p:sp>
      <p:sp>
        <p:nvSpPr>
          <p:cNvPr id="3" name="Subtitle 2">
            <a:extLst>
              <a:ext uri="{FF2B5EF4-FFF2-40B4-BE49-F238E27FC236}">
                <a16:creationId xmlns:a16="http://schemas.microsoft.com/office/drawing/2014/main" id="{9B4763DF-8D47-4F73-AF55-6E666F7CAD3D}"/>
              </a:ext>
            </a:extLst>
          </p:cNvPr>
          <p:cNvSpPr>
            <a:spLocks noGrp="1"/>
          </p:cNvSpPr>
          <p:nvPr>
            <p:ph type="subTitle" idx="1"/>
          </p:nvPr>
        </p:nvSpPr>
        <p:spPr>
          <a:xfrm>
            <a:off x="1524000" y="1402177"/>
            <a:ext cx="9144000" cy="1655762"/>
          </a:xfrm>
        </p:spPr>
        <p:txBody>
          <a:bodyPr>
            <a:normAutofit/>
          </a:bodyPr>
          <a:lstStyle/>
          <a:p>
            <a:r>
              <a:rPr lang="en-US" sz="4400" b="1" dirty="0">
                <a:solidFill>
                  <a:srgbClr val="FF0000"/>
                </a:solidFill>
                <a:latin typeface="Times New Roman" panose="02020603050405020304" pitchFamily="18" charset="0"/>
                <a:cs typeface="Times New Roman" panose="02020603050405020304" pitchFamily="18" charset="0"/>
              </a:rPr>
              <a:t>QUYỀN TỰ DO KINH DOANH VÀ NGHĨA VỤ ĐÓNG THUẾ</a:t>
            </a:r>
          </a:p>
        </p:txBody>
      </p:sp>
    </p:spTree>
    <p:extLst>
      <p:ext uri="{BB962C8B-B14F-4D97-AF65-F5344CB8AC3E}">
        <p14:creationId xmlns:p14="http://schemas.microsoft.com/office/powerpoint/2010/main" val="20513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267122" cy="854075"/>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HƯỚNG DẪN VỀ NHÀ</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368287" y="1219199"/>
            <a:ext cx="9206948" cy="2567265"/>
          </a:xfrm>
        </p:spPr>
        <p:style>
          <a:lnRef idx="2">
            <a:schemeClr val="accent2"/>
          </a:lnRef>
          <a:fillRef idx="1">
            <a:schemeClr val="lt1"/>
          </a:fillRef>
          <a:effectRef idx="0">
            <a:schemeClr val="accent2"/>
          </a:effectRef>
          <a:fontRef idx="minor">
            <a:schemeClr val="dk1"/>
          </a:fontRef>
        </p:style>
        <p:txBody>
          <a:bodyPr>
            <a:noAutofit/>
          </a:bodyPr>
          <a:lstStyle/>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p>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Hoàn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thành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tập</a:t>
            </a:r>
            <a:r>
              <a:rPr lang="en-US" sz="3600" dirty="0">
                <a:solidFill>
                  <a:srgbClr val="0070C0"/>
                </a:solidFill>
                <a:latin typeface="Times New Roman" panose="02020603050405020304" pitchFamily="18" charset="0"/>
                <a:cs typeface="Times New Roman" panose="02020603050405020304" pitchFamily="18" charset="0"/>
              </a:rPr>
              <a:t> SGK</a:t>
            </a:r>
          </a:p>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Chuẩn</a:t>
            </a:r>
            <a:r>
              <a:rPr lang="en-US" sz="3600" dirty="0">
                <a:solidFill>
                  <a:srgbClr val="0070C0"/>
                </a:solidFill>
                <a:latin typeface="Times New Roman" panose="02020603050405020304" pitchFamily="18" charset="0"/>
                <a:cs typeface="Times New Roman" panose="02020603050405020304" pitchFamily="18" charset="0"/>
              </a:rPr>
              <a:t> bị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14: </a:t>
            </a:r>
            <a:r>
              <a:rPr lang="en-US" sz="3600" dirty="0" err="1">
                <a:solidFill>
                  <a:srgbClr val="0070C0"/>
                </a:solidFill>
                <a:latin typeface="Times New Roman" panose="02020603050405020304" pitchFamily="18" charset="0"/>
                <a:cs typeface="Times New Roman" panose="02020603050405020304" pitchFamily="18" charset="0"/>
              </a:rPr>
              <a:t>Quyền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nghĩa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dân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lao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động</a:t>
            </a:r>
            <a:r>
              <a:rPr lang="en-US" sz="3600" dirty="0">
                <a:solidFill>
                  <a:srgbClr val="0070C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78ED01E2-2230-4320-8281-9CED58423339}"/>
              </a:ext>
            </a:extLst>
          </p:cNvPr>
          <p:cNvPicPr>
            <a:picLocks noChangeAspect="1"/>
          </p:cNvPicPr>
          <p:nvPr/>
        </p:nvPicPr>
        <p:blipFill>
          <a:blip r:embed="rId2"/>
          <a:stretch>
            <a:fillRect/>
          </a:stretch>
        </p:blipFill>
        <p:spPr>
          <a:xfrm>
            <a:off x="2835964" y="3786465"/>
            <a:ext cx="6168887" cy="3071535"/>
          </a:xfrm>
          <a:prstGeom prst="rect">
            <a:avLst/>
          </a:prstGeom>
        </p:spPr>
      </p:pic>
    </p:spTree>
    <p:extLst>
      <p:ext uri="{BB962C8B-B14F-4D97-AF65-F5344CB8AC3E}">
        <p14:creationId xmlns:p14="http://schemas.microsoft.com/office/powerpoint/2010/main" val="203167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4B-BCF8-41F1-BD24-77C08C7ED1BE}"/>
              </a:ext>
            </a:extLst>
          </p:cNvPr>
          <p:cNvSpPr>
            <a:spLocks noGrp="1"/>
          </p:cNvSpPr>
          <p:nvPr>
            <p:ph type="ctrTitle"/>
          </p:nvPr>
        </p:nvSpPr>
        <p:spPr>
          <a:xfrm>
            <a:off x="1524000" y="84863"/>
            <a:ext cx="9144000" cy="838959"/>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TIẾT 23 – BÀI 13</a:t>
            </a:r>
          </a:p>
        </p:txBody>
      </p:sp>
      <p:sp>
        <p:nvSpPr>
          <p:cNvPr id="3" name="Subtitle 2">
            <a:extLst>
              <a:ext uri="{FF2B5EF4-FFF2-40B4-BE49-F238E27FC236}">
                <a16:creationId xmlns:a16="http://schemas.microsoft.com/office/drawing/2014/main" id="{9B4763DF-8D47-4F73-AF55-6E666F7CAD3D}"/>
              </a:ext>
            </a:extLst>
          </p:cNvPr>
          <p:cNvSpPr>
            <a:spLocks noGrp="1"/>
          </p:cNvSpPr>
          <p:nvPr>
            <p:ph type="subTitle" idx="1"/>
          </p:nvPr>
        </p:nvSpPr>
        <p:spPr>
          <a:xfrm>
            <a:off x="1524000" y="923822"/>
            <a:ext cx="9144000" cy="1655762"/>
          </a:xfrm>
        </p:spPr>
        <p:txBody>
          <a:bodyPr>
            <a:normAutofit/>
          </a:bodyPr>
          <a:lstStyle/>
          <a:p>
            <a:r>
              <a:rPr lang="en-US" sz="4400" b="1" dirty="0">
                <a:solidFill>
                  <a:srgbClr val="FF0000"/>
                </a:solidFill>
                <a:latin typeface="Times New Roman" panose="02020603050405020304" pitchFamily="18" charset="0"/>
                <a:cs typeface="Times New Roman" panose="02020603050405020304" pitchFamily="18" charset="0"/>
              </a:rPr>
              <a:t>QUYỀN TỰ DO KINH DOANH VÀ NGHĨA VỤ ĐÓNG THUẾ</a:t>
            </a:r>
          </a:p>
        </p:txBody>
      </p:sp>
      <p:sp>
        <p:nvSpPr>
          <p:cNvPr id="4" name="TextBox 3">
            <a:extLst>
              <a:ext uri="{FF2B5EF4-FFF2-40B4-BE49-F238E27FC236}">
                <a16:creationId xmlns:a16="http://schemas.microsoft.com/office/drawing/2014/main" id="{635C5944-F014-4C9E-A9D4-D9327C3844D3}"/>
              </a:ext>
            </a:extLst>
          </p:cNvPr>
          <p:cNvSpPr txBox="1"/>
          <p:nvPr/>
        </p:nvSpPr>
        <p:spPr>
          <a:xfrm>
            <a:off x="1921565" y="2358887"/>
            <a:ext cx="848139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buAutoNum type="romanUcPeriod"/>
            </a:pPr>
            <a:r>
              <a:rPr lang="en-US" sz="3200" dirty="0">
                <a:solidFill>
                  <a:srgbClr val="FF0000"/>
                </a:solidFill>
                <a:latin typeface="Times New Roman" panose="02020603050405020304" pitchFamily="18" charset="0"/>
                <a:cs typeface="Times New Roman" panose="02020603050405020304" pitchFamily="18" charset="0"/>
              </a:rPr>
              <a:t>ĐẶT VẤN ĐỀ</a:t>
            </a:r>
          </a:p>
          <a:p>
            <a:pPr marL="571500" indent="-571500">
              <a:buAutoNum type="romanUcPeriod"/>
            </a:pPr>
            <a:r>
              <a:rPr lang="en-US" sz="3200" dirty="0">
                <a:solidFill>
                  <a:srgbClr val="FF0000"/>
                </a:solidFill>
                <a:latin typeface="Times New Roman" panose="02020603050405020304" pitchFamily="18" charset="0"/>
                <a:cs typeface="Times New Roman" panose="02020603050405020304" pitchFamily="18" charset="0"/>
              </a:rPr>
              <a:t>NỘI DUNG BÀI HỌC</a:t>
            </a:r>
          </a:p>
          <a:p>
            <a:pPr marL="514350" indent="-514350">
              <a:buAutoNum type="arabicPeriod"/>
            </a:pPr>
            <a:r>
              <a:rPr lang="en-US" sz="3200" dirty="0" err="1">
                <a:latin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nào</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quyền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doanh</a:t>
            </a:r>
            <a:r>
              <a:rPr lang="en-US" sz="3200" dirty="0">
                <a:latin typeface="Times New Roman" panose="02020603050405020304" pitchFamily="18" charset="0"/>
                <a:cs typeface="Times New Roman" panose="02020603050405020304" pitchFamily="18" charset="0"/>
              </a:rPr>
              <a:t>?</a:t>
            </a:r>
          </a:p>
          <a:p>
            <a:pPr marL="514350" indent="-514350">
              <a:buAutoNum type="arabicPeriod"/>
            </a:pPr>
            <a:r>
              <a:rPr lang="en-US" sz="3200" dirty="0" err="1">
                <a:latin typeface="Times New Roman" panose="02020603050405020304" pitchFamily="18" charset="0"/>
                <a:cs typeface="Times New Roman" panose="02020603050405020304" pitchFamily="18" charset="0"/>
              </a:rPr>
              <a:t>Thuê</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a:t>
            </a:r>
          </a:p>
          <a:p>
            <a:pPr marL="514350" indent="-514350">
              <a:buAutoNum type="arabicPeriod"/>
            </a:pPr>
            <a:r>
              <a:rPr lang="en-US" sz="3200" dirty="0" err="1">
                <a:latin typeface="Times New Roman" panose="02020603050405020304" pitchFamily="18" charset="0"/>
                <a:cs typeface="Times New Roman" panose="02020603050405020304" pitchFamily="18" charset="0"/>
              </a:rPr>
              <a:t>Trách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III. </a:t>
            </a:r>
            <a:r>
              <a:rPr lang="en-US" sz="3200" dirty="0" err="1">
                <a:solidFill>
                  <a:srgbClr val="FF0000"/>
                </a:solidFill>
                <a:latin typeface="Times New Roman" panose="02020603050405020304" pitchFamily="18" charset="0"/>
                <a:cs typeface="Times New Roman" panose="02020603050405020304" pitchFamily="18" charset="0"/>
              </a:rPr>
              <a:t>Luyện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tập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50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ĐẶT VẤN ĐỀ</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440635" y="1219200"/>
            <a:ext cx="10515600" cy="854075"/>
          </a:xfrm>
        </p:spPr>
        <p:txBody>
          <a:bodyPr>
            <a:normAutofit/>
          </a:bodyPr>
          <a:lstStyle/>
          <a:p>
            <a:pPr marL="0" indent="0">
              <a:buNone/>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tư</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nghiên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theo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Sách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giáo</a:t>
            </a:r>
            <a:r>
              <a:rPr lang="en-US" sz="3600" dirty="0">
                <a:solidFill>
                  <a:srgbClr val="0070C0"/>
                </a:solidFill>
                <a:latin typeface="Times New Roman" panose="02020603050405020304" pitchFamily="18" charset="0"/>
                <a:cs typeface="Times New Roman" panose="02020603050405020304" pitchFamily="18" charset="0"/>
              </a:rPr>
              <a:t> khoa.</a:t>
            </a:r>
          </a:p>
        </p:txBody>
      </p:sp>
      <p:pic>
        <p:nvPicPr>
          <p:cNvPr id="4" name="Picture 3">
            <a:extLst>
              <a:ext uri="{FF2B5EF4-FFF2-40B4-BE49-F238E27FC236}">
                <a16:creationId xmlns:a16="http://schemas.microsoft.com/office/drawing/2014/main" id="{7476AE05-E18B-42DA-B1F9-FF262BF88541}"/>
              </a:ext>
            </a:extLst>
          </p:cNvPr>
          <p:cNvPicPr>
            <a:picLocks noChangeAspect="1"/>
          </p:cNvPicPr>
          <p:nvPr/>
        </p:nvPicPr>
        <p:blipFill>
          <a:blip r:embed="rId2"/>
          <a:stretch>
            <a:fillRect/>
          </a:stretch>
        </p:blipFill>
        <p:spPr>
          <a:xfrm>
            <a:off x="1884293" y="2318923"/>
            <a:ext cx="7628283" cy="3571875"/>
          </a:xfrm>
          <a:prstGeom prst="rect">
            <a:avLst/>
          </a:prstGeom>
        </p:spPr>
      </p:pic>
    </p:spTree>
    <p:extLst>
      <p:ext uri="{BB962C8B-B14F-4D97-AF65-F5344CB8AC3E}">
        <p14:creationId xmlns:p14="http://schemas.microsoft.com/office/powerpoint/2010/main" val="179402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7470913"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Thê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nào</a:t>
            </a:r>
            <a:r>
              <a:rPr lang="en-US" sz="3600" dirty="0">
                <a:solidFill>
                  <a:srgbClr val="0070C0"/>
                </a:solidFill>
                <a:latin typeface="Times New Roman" panose="02020603050405020304" pitchFamily="18" charset="0"/>
                <a:cs typeface="Times New Roman" panose="02020603050405020304" pitchFamily="18" charset="0"/>
              </a:rPr>
              <a:t> là </a:t>
            </a:r>
            <a:r>
              <a:rPr lang="en-US" sz="3600" dirty="0" err="1">
                <a:solidFill>
                  <a:srgbClr val="0070C0"/>
                </a:solidFill>
                <a:latin typeface="Times New Roman" panose="02020603050405020304" pitchFamily="18" charset="0"/>
                <a:cs typeface="Times New Roman" panose="02020603050405020304" pitchFamily="18" charset="0"/>
              </a:rPr>
              <a:t>quyền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tư</a:t>
            </a:r>
            <a:r>
              <a:rPr lang="en-US" sz="3600" dirty="0">
                <a:solidFill>
                  <a:srgbClr val="0070C0"/>
                </a:solidFill>
                <a:latin typeface="Times New Roman" panose="02020603050405020304" pitchFamily="18" charset="0"/>
                <a:cs typeface="Times New Roman" panose="02020603050405020304" pitchFamily="18" charset="0"/>
              </a:rPr>
              <a:t>̣ do </a:t>
            </a:r>
            <a:r>
              <a:rPr lang="en-US" sz="3600" dirty="0" err="1">
                <a:solidFill>
                  <a:srgbClr val="0070C0"/>
                </a:solidFill>
                <a:latin typeface="Times New Roman" panose="02020603050405020304" pitchFamily="18" charset="0"/>
                <a:cs typeface="Times New Roman" panose="02020603050405020304" pitchFamily="18" charset="0"/>
              </a:rPr>
              <a:t>kinh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doanh</a:t>
            </a:r>
            <a:r>
              <a:rPr lang="en-US" sz="3600" dirty="0">
                <a:solidFill>
                  <a:srgbClr val="0070C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C20EB061-DD85-46A9-9B01-66BBF083AE40}"/>
              </a:ext>
            </a:extLst>
          </p:cNvPr>
          <p:cNvPicPr>
            <a:picLocks noChangeAspect="1"/>
          </p:cNvPicPr>
          <p:nvPr/>
        </p:nvPicPr>
        <p:blipFill>
          <a:blip r:embed="rId2"/>
          <a:stretch>
            <a:fillRect/>
          </a:stretch>
        </p:blipFill>
        <p:spPr>
          <a:xfrm>
            <a:off x="0" y="1935409"/>
            <a:ext cx="4717360" cy="2007387"/>
          </a:xfrm>
          <a:prstGeom prst="rect">
            <a:avLst/>
          </a:prstGeom>
        </p:spPr>
      </p:pic>
      <p:pic>
        <p:nvPicPr>
          <p:cNvPr id="9" name="Picture 8">
            <a:extLst>
              <a:ext uri="{FF2B5EF4-FFF2-40B4-BE49-F238E27FC236}">
                <a16:creationId xmlns:a16="http://schemas.microsoft.com/office/drawing/2014/main" id="{4C9E042A-B763-42C1-BB49-E4FA2241548A}"/>
              </a:ext>
            </a:extLst>
          </p:cNvPr>
          <p:cNvPicPr>
            <a:picLocks noChangeAspect="1"/>
          </p:cNvPicPr>
          <p:nvPr/>
        </p:nvPicPr>
        <p:blipFill>
          <a:blip r:embed="rId3"/>
          <a:stretch>
            <a:fillRect/>
          </a:stretch>
        </p:blipFill>
        <p:spPr>
          <a:xfrm>
            <a:off x="5141842" y="2280477"/>
            <a:ext cx="2955235" cy="1662319"/>
          </a:xfrm>
          <a:prstGeom prst="rect">
            <a:avLst/>
          </a:prstGeom>
        </p:spPr>
      </p:pic>
      <p:sp>
        <p:nvSpPr>
          <p:cNvPr id="10" name="Cross 9">
            <a:extLst>
              <a:ext uri="{FF2B5EF4-FFF2-40B4-BE49-F238E27FC236}">
                <a16:creationId xmlns:a16="http://schemas.microsoft.com/office/drawing/2014/main" id="{E78578D9-A90D-46F2-B982-63AFF52C0C99}"/>
              </a:ext>
            </a:extLst>
          </p:cNvPr>
          <p:cNvSpPr/>
          <p:nvPr/>
        </p:nvSpPr>
        <p:spPr>
          <a:xfrm>
            <a:off x="3884543" y="2684598"/>
            <a:ext cx="940904" cy="854075"/>
          </a:xfrm>
          <a:prstGeom prst="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urved Left 11">
            <a:extLst>
              <a:ext uri="{FF2B5EF4-FFF2-40B4-BE49-F238E27FC236}">
                <a16:creationId xmlns:a16="http://schemas.microsoft.com/office/drawing/2014/main" id="{6B7876E5-61C9-4D06-8E7A-650FB94F5D8C}"/>
              </a:ext>
            </a:extLst>
          </p:cNvPr>
          <p:cNvSpPr/>
          <p:nvPr/>
        </p:nvSpPr>
        <p:spPr>
          <a:xfrm>
            <a:off x="8335617" y="2994991"/>
            <a:ext cx="3074505" cy="2822713"/>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EB6109F2-A63A-41F9-8C51-09D1FEB27FA3}"/>
              </a:ext>
            </a:extLst>
          </p:cNvPr>
          <p:cNvPicPr>
            <a:picLocks noChangeAspect="1"/>
          </p:cNvPicPr>
          <p:nvPr/>
        </p:nvPicPr>
        <p:blipFill>
          <a:blip r:embed="rId4"/>
          <a:stretch>
            <a:fillRect/>
          </a:stretch>
        </p:blipFill>
        <p:spPr>
          <a:xfrm>
            <a:off x="4125152" y="4187548"/>
            <a:ext cx="3941696" cy="2462044"/>
          </a:xfrm>
          <a:prstGeom prst="rect">
            <a:avLst/>
          </a:prstGeom>
        </p:spPr>
      </p:pic>
    </p:spTree>
    <p:extLst>
      <p:ext uri="{BB962C8B-B14F-4D97-AF65-F5344CB8AC3E}">
        <p14:creationId xmlns:p14="http://schemas.microsoft.com/office/powerpoint/2010/main" val="39603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7510670" cy="854075"/>
          </a:xfrm>
        </p:spPr>
        <p:txBody>
          <a:bodyPr>
            <a:normAutofit fontScale="92500"/>
          </a:bodyPr>
          <a:lstStyle/>
          <a:p>
            <a:pPr marL="0" indent="0">
              <a:buNone/>
            </a:pPr>
            <a:r>
              <a:rPr lang="en-US" sz="3600" b="1" dirty="0">
                <a:solidFill>
                  <a:srgbClr val="0070C0"/>
                </a:solidFill>
                <a:latin typeface="Times New Roman" panose="02020603050405020304" pitchFamily="18" charset="0"/>
                <a:cs typeface="Times New Roman" panose="02020603050405020304" pitchFamily="18" charset="0"/>
              </a:rPr>
              <a:t>1. </a:t>
            </a:r>
            <a:r>
              <a:rPr lang="en-US" sz="3600" b="1" dirty="0" err="1">
                <a:solidFill>
                  <a:srgbClr val="0070C0"/>
                </a:solidFill>
                <a:latin typeface="Times New Roman" panose="02020603050405020304" pitchFamily="18" charset="0"/>
                <a:cs typeface="Times New Roman" panose="02020603050405020304" pitchFamily="18" charset="0"/>
              </a:rPr>
              <a:t>Thê</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nào</a:t>
            </a:r>
            <a:r>
              <a:rPr lang="en-US" sz="3600" b="1" dirty="0">
                <a:solidFill>
                  <a:srgbClr val="0070C0"/>
                </a:solidFill>
                <a:latin typeface="Times New Roman" panose="02020603050405020304" pitchFamily="18" charset="0"/>
                <a:cs typeface="Times New Roman" panose="02020603050405020304" pitchFamily="18" charset="0"/>
              </a:rPr>
              <a:t> là </a:t>
            </a:r>
            <a:r>
              <a:rPr lang="en-US" sz="3600" b="1" dirty="0" err="1">
                <a:solidFill>
                  <a:srgbClr val="0070C0"/>
                </a:solidFill>
                <a:latin typeface="Times New Roman" panose="02020603050405020304" pitchFamily="18" charset="0"/>
                <a:cs typeface="Times New Roman" panose="02020603050405020304" pitchFamily="18" charset="0"/>
              </a:rPr>
              <a:t>quyền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tư</a:t>
            </a:r>
            <a:r>
              <a:rPr lang="en-US" sz="3600" b="1" dirty="0">
                <a:solidFill>
                  <a:srgbClr val="0070C0"/>
                </a:solidFill>
                <a:latin typeface="Times New Roman" panose="02020603050405020304" pitchFamily="18" charset="0"/>
                <a:cs typeface="Times New Roman" panose="02020603050405020304" pitchFamily="18" charset="0"/>
              </a:rPr>
              <a:t>̣ do </a:t>
            </a:r>
            <a:r>
              <a:rPr lang="en-US" sz="3600" b="1" dirty="0" err="1">
                <a:solidFill>
                  <a:srgbClr val="0070C0"/>
                </a:solidFill>
                <a:latin typeface="Times New Roman" panose="02020603050405020304" pitchFamily="18" charset="0"/>
                <a:cs typeface="Times New Roman" panose="02020603050405020304" pitchFamily="18" charset="0"/>
              </a:rPr>
              <a:t>kinh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doanh</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D8E9856-534B-418A-A877-2993975CDBDA}"/>
              </a:ext>
            </a:extLst>
          </p:cNvPr>
          <p:cNvSpPr txBox="1"/>
          <p:nvPr/>
        </p:nvSpPr>
        <p:spPr>
          <a:xfrm>
            <a:off x="357809" y="1956005"/>
            <a:ext cx="10919791" cy="41242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6695" indent="226695" algn="just">
              <a:spcBef>
                <a:spcPts val="600"/>
              </a:spcBef>
              <a:spcAft>
                <a:spcPts val="0"/>
              </a:spcAft>
            </a:pPr>
            <a:r>
              <a:rPr lang="en-US" sz="3600" dirty="0">
                <a:effectLst/>
                <a:latin typeface="Times New Roman" panose="02020603050405020304" pitchFamily="18" charset="0"/>
                <a:ea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rPr>
              <a:t>Kinh doanh là hoạt động, sản xuất hàng hoá, dịch vụ và trao đổi hàng hoá nhằm mục đích thu lợi nhuận.</a:t>
            </a:r>
          </a:p>
          <a:p>
            <a:pPr marL="226695" indent="226695" algn="just">
              <a:spcBef>
                <a:spcPts val="600"/>
              </a:spcBef>
              <a:spcAft>
                <a:spcPts val="0"/>
              </a:spcAft>
            </a:pPr>
            <a:r>
              <a:rPr lang="en-US" sz="3600" dirty="0">
                <a:effectLst/>
                <a:latin typeface="Times New Roman" panose="02020603050405020304" pitchFamily="18" charset="0"/>
                <a:ea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rPr>
              <a:t>Quyền tự do kinh doanh là quyền của công dân lụa chọn hình thức tổ chức kinh tế, ngành nghề và quy mô kinh doanh.</a:t>
            </a:r>
          </a:p>
          <a:p>
            <a:pPr marL="226695" indent="226695" algn="just">
              <a:spcBef>
                <a:spcPts val="600"/>
              </a:spcBef>
              <a:spcAft>
                <a:spcPts val="0"/>
              </a:spcAft>
            </a:pPr>
            <a:r>
              <a:rPr lang="en-US" sz="3600" dirty="0">
                <a:effectLst/>
                <a:latin typeface="Times New Roman" panose="02020603050405020304" pitchFamily="18" charset="0"/>
                <a:ea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rPr>
              <a:t>Tự do kinh doanh phải theo đúng quy định của pháp luật và sự quản lí của Nhà nước.</a:t>
            </a:r>
          </a:p>
        </p:txBody>
      </p:sp>
    </p:spTree>
    <p:extLst>
      <p:ext uri="{BB962C8B-B14F-4D97-AF65-F5344CB8AC3E}">
        <p14:creationId xmlns:p14="http://schemas.microsoft.com/office/powerpoint/2010/main" val="115023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202095" y="854075"/>
            <a:ext cx="2898914" cy="579817"/>
          </a:xfrm>
        </p:spPr>
        <p:txBody>
          <a:bodyPr>
            <a:noAutofit/>
          </a:bodyPr>
          <a:lstStyle/>
          <a:p>
            <a:pPr marL="0" indent="0">
              <a:buNone/>
            </a:pPr>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Thuê</a:t>
            </a:r>
            <a:r>
              <a:rPr lang="en-US" sz="3200" b="1" dirty="0">
                <a:solidFill>
                  <a:srgbClr val="0070C0"/>
                </a:solidFill>
                <a:latin typeface="Times New Roman" panose="02020603050405020304" pitchFamily="18" charset="0"/>
                <a:cs typeface="Times New Roman" panose="02020603050405020304" pitchFamily="18" charset="0"/>
              </a:rPr>
              <a:t>́ là </a:t>
            </a:r>
            <a:r>
              <a:rPr lang="en-US" sz="3200" b="1" dirty="0" err="1">
                <a:solidFill>
                  <a:srgbClr val="0070C0"/>
                </a:solidFill>
                <a:latin typeface="Times New Roman" panose="02020603050405020304" pitchFamily="18" charset="0"/>
                <a:cs typeface="Times New Roman" panose="02020603050405020304" pitchFamily="18" charset="0"/>
              </a:rPr>
              <a:t>gi</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3F00DD85-8925-42EC-85A9-C401D52151B8}"/>
              </a:ext>
            </a:extLst>
          </p:cNvPr>
          <p:cNvSpPr txBox="1"/>
          <p:nvPr/>
        </p:nvSpPr>
        <p:spPr>
          <a:xfrm>
            <a:off x="332960" y="1659285"/>
            <a:ext cx="11526079"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Thuế là một phần trong thu nhập mà công dân và tồ chức kinh tế có nghĩa vụ nộp vào ngân sách nhà nước để chi tiêu vào những công việc chung.</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Thuế có tác dụng:</a:t>
            </a:r>
          </a:p>
          <a:p>
            <a:r>
              <a:rPr lang="vi-VN" sz="3200" dirty="0">
                <a:latin typeface="Times New Roman" panose="02020603050405020304" pitchFamily="18" charset="0"/>
                <a:cs typeface="Times New Roman" panose="02020603050405020304" pitchFamily="18" charset="0"/>
              </a:rPr>
              <a:t>+ Giúp ổn định thị trường</a:t>
            </a:r>
          </a:p>
          <a:p>
            <a:r>
              <a:rPr lang="vi-VN" sz="3200" dirty="0">
                <a:latin typeface="Times New Roman" panose="02020603050405020304" pitchFamily="18" charset="0"/>
                <a:cs typeface="Times New Roman" panose="02020603050405020304" pitchFamily="18" charset="0"/>
              </a:rPr>
              <a:t>+ Điều chỉnh cơ cấu kinh tế</a:t>
            </a:r>
          </a:p>
          <a:p>
            <a:r>
              <a:rPr lang="vi-VN" sz="3200" dirty="0">
                <a:latin typeface="Times New Roman" panose="02020603050405020304" pitchFamily="18" charset="0"/>
                <a:cs typeface="Times New Roman" panose="02020603050405020304" pitchFamily="18" charset="0"/>
              </a:rPr>
              <a:t>+ Đảm bảo phát triển kinh tế theo đúng định hướng của Nhà nước.</a:t>
            </a:r>
          </a:p>
        </p:txBody>
      </p:sp>
    </p:spTree>
    <p:extLst>
      <p:ext uri="{BB962C8B-B14F-4D97-AF65-F5344CB8AC3E}">
        <p14:creationId xmlns:p14="http://schemas.microsoft.com/office/powerpoint/2010/main" val="10873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5377069" cy="854075"/>
          </a:xfrm>
        </p:spPr>
        <p:txBody>
          <a:bodyPr>
            <a:normAutofit/>
          </a:bodyPr>
          <a:lstStyle/>
          <a:p>
            <a:pPr marL="0" indent="0">
              <a:buNone/>
            </a:pPr>
            <a:r>
              <a:rPr lang="en-US" sz="3600" b="1" dirty="0">
                <a:solidFill>
                  <a:srgbClr val="0070C0"/>
                </a:solidFill>
                <a:latin typeface="Times New Roman" panose="02020603050405020304" pitchFamily="18" charset="0"/>
                <a:cs typeface="Times New Roman" panose="02020603050405020304" pitchFamily="18" charset="0"/>
              </a:rPr>
              <a:t>1. </a:t>
            </a:r>
            <a:r>
              <a:rPr lang="en-US" sz="3600" b="1" dirty="0" err="1">
                <a:solidFill>
                  <a:srgbClr val="0070C0"/>
                </a:solidFill>
                <a:latin typeface="Times New Roman" panose="02020603050405020304" pitchFamily="18" charset="0"/>
                <a:cs typeface="Times New Roman" panose="02020603050405020304" pitchFamily="18" charset="0"/>
              </a:rPr>
              <a:t>Tác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hại</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D1F345E7-19F8-400C-9DB1-742784144534}"/>
              </a:ext>
            </a:extLst>
          </p:cNvPr>
          <p:cNvSpPr txBox="1"/>
          <p:nvPr/>
        </p:nvSpPr>
        <p:spPr>
          <a:xfrm>
            <a:off x="1199322" y="1819655"/>
            <a:ext cx="9793356"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Ảnh hưởng xấu đến sức khỏe, tinh thần và đạo đức;</a:t>
            </a: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Làm tan vỡ hạnh phúc gia đình;</a:t>
            </a: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Gây rối loạn trật tự xã hội;</a:t>
            </a: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Làm suy thoái giống nòi, dân tộc</a:t>
            </a: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Ma túy, mại dâm là con đường ngắn nhất dẫn đến HIV/AIDS.</a:t>
            </a:r>
          </a:p>
        </p:txBody>
      </p:sp>
    </p:spTree>
    <p:extLst>
      <p:ext uri="{BB962C8B-B14F-4D97-AF65-F5344CB8AC3E}">
        <p14:creationId xmlns:p14="http://schemas.microsoft.com/office/powerpoint/2010/main" val="215920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5522843"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3. </a:t>
            </a:r>
            <a:r>
              <a:rPr lang="en-US" sz="3600" dirty="0" err="1">
                <a:solidFill>
                  <a:srgbClr val="0070C0"/>
                </a:solidFill>
                <a:latin typeface="Times New Roman" panose="02020603050405020304" pitchFamily="18" charset="0"/>
                <a:cs typeface="Times New Roman" panose="02020603050405020304" pitchFamily="18" charset="0"/>
              </a:rPr>
              <a:t>Trách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nhiệm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của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dân</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3F0226-67A0-4D15-A5F0-B25D4D5E0366}"/>
              </a:ext>
            </a:extLst>
          </p:cNvPr>
          <p:cNvSpPr txBox="1"/>
          <p:nvPr/>
        </p:nvSpPr>
        <p:spPr>
          <a:xfrm>
            <a:off x="1257299" y="2092463"/>
            <a:ext cx="9677401"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Tuyên truy</a:t>
            </a:r>
            <a:r>
              <a:rPr lang="en-US" sz="3200" dirty="0">
                <a:latin typeface="Times New Roman" panose="02020603050405020304" pitchFamily="18" charset="0"/>
                <a:cs typeface="Times New Roman" panose="02020603050405020304" pitchFamily="18" charset="0"/>
              </a:rPr>
              <a:t>ề</a:t>
            </a:r>
            <a:r>
              <a:rPr lang="vi-VN" sz="3200" dirty="0">
                <a:latin typeface="Times New Roman" panose="02020603050405020304" pitchFamily="18" charset="0"/>
                <a:cs typeface="Times New Roman" panose="02020603050405020304" pitchFamily="18" charset="0"/>
              </a:rPr>
              <a:t>n vận động gia đình, xã hội thực hiện quyền và nghĩa vụ về kinh doanh và thuế.</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Đấu tranh với những hiện tượng tiêu cực trong kinh doanh và thuế.</a:t>
            </a:r>
          </a:p>
        </p:txBody>
      </p:sp>
    </p:spTree>
    <p:extLst>
      <p:ext uri="{BB962C8B-B14F-4D97-AF65-F5344CB8AC3E}">
        <p14:creationId xmlns:p14="http://schemas.microsoft.com/office/powerpoint/2010/main" val="85241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III./ LUYỆN TẬP</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440635" y="1219200"/>
            <a:ext cx="10515600" cy="854075"/>
          </a:xfrm>
        </p:spPr>
        <p:txBody>
          <a:bodyPr>
            <a:normAutofit fontScale="92500"/>
          </a:bodyPr>
          <a:lstStyle/>
          <a:p>
            <a:pPr marL="0" indent="0">
              <a:buNone/>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thực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hiện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các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tập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theo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Sách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giáo</a:t>
            </a:r>
            <a:r>
              <a:rPr lang="en-US" sz="3600" dirty="0">
                <a:solidFill>
                  <a:srgbClr val="0070C0"/>
                </a:solidFill>
                <a:latin typeface="Times New Roman" panose="02020603050405020304" pitchFamily="18" charset="0"/>
                <a:cs typeface="Times New Roman" panose="02020603050405020304" pitchFamily="18" charset="0"/>
              </a:rPr>
              <a:t> khoa.</a:t>
            </a:r>
          </a:p>
        </p:txBody>
      </p:sp>
      <p:pic>
        <p:nvPicPr>
          <p:cNvPr id="5" name="Picture 4">
            <a:extLst>
              <a:ext uri="{FF2B5EF4-FFF2-40B4-BE49-F238E27FC236}">
                <a16:creationId xmlns:a16="http://schemas.microsoft.com/office/drawing/2014/main" id="{952A684C-DAA5-4C5A-A2DD-D29F750BFD6B}"/>
              </a:ext>
            </a:extLst>
          </p:cNvPr>
          <p:cNvPicPr>
            <a:picLocks noChangeAspect="1"/>
          </p:cNvPicPr>
          <p:nvPr/>
        </p:nvPicPr>
        <p:blipFill>
          <a:blip r:embed="rId2"/>
          <a:stretch>
            <a:fillRect/>
          </a:stretch>
        </p:blipFill>
        <p:spPr>
          <a:xfrm>
            <a:off x="3092726" y="2213113"/>
            <a:ext cx="5715000" cy="3810000"/>
          </a:xfrm>
          <a:prstGeom prst="rect">
            <a:avLst/>
          </a:prstGeom>
        </p:spPr>
      </p:pic>
    </p:spTree>
    <p:extLst>
      <p:ext uri="{BB962C8B-B14F-4D97-AF65-F5344CB8AC3E}">
        <p14:creationId xmlns:p14="http://schemas.microsoft.com/office/powerpoint/2010/main" val="3100549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433</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TIẾT 23 – BÀI 13</vt:lpstr>
      <vt:lpstr>TIẾT 23 – BÀI 13</vt:lpstr>
      <vt:lpstr>I./ ĐẶT VẤN ĐỀ</vt:lpstr>
      <vt:lpstr>I./ NỘI DUNG BÀI HỌC</vt:lpstr>
      <vt:lpstr>I./ NỘI DUNG BÀI HỌC</vt:lpstr>
      <vt:lpstr>I./ NỘI DUNG BÀI HỌC</vt:lpstr>
      <vt:lpstr>I./ NỘI DUNG BÀI HỌC</vt:lpstr>
      <vt:lpstr>I./ NỘI DUNG BÀI HỌC</vt:lpstr>
      <vt:lpstr>III./ LUYỆN TẬP</vt:lpstr>
      <vt:lpstr>HƯỚNG DẪN VỀ NHÀ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21 – BÀI 13</dc:title>
  <dc:creator>Lê  Trọng Tâm</dc:creator>
  <cp:lastModifiedBy>Lê  Trọng Tâm</cp:lastModifiedBy>
  <cp:revision>2</cp:revision>
  <dcterms:created xsi:type="dcterms:W3CDTF">2022-02-04T01:40:41Z</dcterms:created>
  <dcterms:modified xsi:type="dcterms:W3CDTF">2022-02-17T01:36:19Z</dcterms:modified>
</cp:coreProperties>
</file>